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64"/>
  </p:normalViewPr>
  <p:slideViewPr>
    <p:cSldViewPr snapToGrid="0">
      <p:cViewPr varScale="1">
        <p:scale>
          <a:sx n="149" d="100"/>
          <a:sy n="149" d="100"/>
        </p:scale>
        <p:origin x="6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6/21/26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68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3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gent/turn1/workspace/images/image-f0ca789218d658064d488a6fb0906a86.jpg"/>
          <p:cNvPicPr>
            <a:picLocks noChangeAspect="1"/>
          </p:cNvPicPr>
          <p:nvPr/>
        </p:nvPicPr>
        <p:blipFill>
          <a:blip r:embed="rId3"/>
          <a:srcRect l="19778" r="19778"/>
          <a:stretch/>
        </p:blipFill>
        <p:spPr>
          <a:xfrm>
            <a:off x="4480560" y="0"/>
            <a:ext cx="466344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4480560" cy="5143500"/>
          </a:xfrm>
          <a:prstGeom prst="rect">
            <a:avLst/>
          </a:prstGeom>
          <a:solidFill>
            <a:srgbClr val="0A4A5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46304" cy="5143500"/>
          </a:xfrm>
          <a:prstGeom prst="rect">
            <a:avLst/>
          </a:prstGeom>
          <a:solidFill>
            <a:srgbClr val="5FB0B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2"/>
          <p:cNvSpPr/>
          <p:nvPr/>
        </p:nvSpPr>
        <p:spPr>
          <a:xfrm>
            <a:off x="502920" y="56692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B0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ETHICS COMMITTEE  ·  PROPOSAL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02920" y="960120"/>
            <a:ext cx="3657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Participation in the IACTS National Cardiac Surgery Database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502920" y="2880360"/>
            <a:ext cx="3611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F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prospective, observational, registry-based quality-improvement initiative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21208" y="3794760"/>
            <a:ext cx="1280160" cy="0"/>
          </a:xfrm>
          <a:prstGeom prst="line">
            <a:avLst/>
          </a:prstGeom>
          <a:noFill/>
          <a:ln w="19050">
            <a:solidFill>
              <a:srgbClr val="5FB0B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Text 6"/>
          <p:cNvSpPr/>
          <p:nvPr/>
        </p:nvSpPr>
        <p:spPr>
          <a:xfrm>
            <a:off x="502920" y="3977640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DCE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Cardiothoracic &amp; Vascular Surgery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CE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Submitted for institutional approval · June 2026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SCIENTIFIC BACKGROUND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a national cardiac surgery registry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298448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registries measure real-world practice, monitor outcomes, reveal variation in care, and generate evidence — the foundation of quality improvement in cardiothoracic surgery.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3886200" cy="2468880"/>
          </a:xfrm>
          <a:prstGeom prst="roundRect">
            <a:avLst>
              <a:gd name="adj" fmla="val 2963"/>
            </a:avLst>
          </a:prstGeom>
          <a:solidFill>
            <a:srgbClr val="EAF4F5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841248" y="2441448"/>
            <a:ext cx="868680" cy="8686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7" name="Image 0" descr="/agent/turn1/workspace/images/image-36ce6f6914893b2894b1dd5e9046c05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321" y="2560320"/>
            <a:ext cx="460533" cy="63093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874520" y="2532888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IACTS national mission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859536" y="3447288"/>
            <a:ext cx="326440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Established to collect structured data, using Redcap platform, on cardiothoracic procedures across India, helping surgeons deliver high-quality care through education and evidence-based research.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709160" y="2148840"/>
            <a:ext cx="3886200" cy="2468880"/>
          </a:xfrm>
          <a:prstGeom prst="roundRect">
            <a:avLst>
              <a:gd name="adj" fmla="val 2963"/>
            </a:avLst>
          </a:prstGeom>
          <a:solidFill>
            <a:srgbClr val="EAF4F5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1" name="Shape 8"/>
          <p:cNvSpPr/>
          <p:nvPr/>
        </p:nvSpPr>
        <p:spPr>
          <a:xfrm>
            <a:off x="5001768" y="2441448"/>
            <a:ext cx="868680" cy="8686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12" name="Image 1" descr="/agent/turn1/workspace/images/image-b9cbfa616b535e42417876f8ce2d8c0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0" y="2588200"/>
            <a:ext cx="630936" cy="57517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035040" y="2532888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evidence gap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5020056" y="3447288"/>
            <a:ext cx="326440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 carries a huge burden of CV disorders, different from the western world. Yet high-quality indigenous data </a:t>
            </a:r>
            <a:r>
              <a:rPr lang="en-US" sz="1300" dirty="0" err="1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w.r.t.</a:t>
            </a:r>
            <a:r>
              <a:rPr lang="en-US" sz="130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disease profile, surgical practices and outcomes remains limited. There are no Indian CPGs or risk scores to guide surgeons in decision making.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AIM &amp; OBJECTIVES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participation sets out to achieve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3383280" cy="3246120"/>
          </a:xfrm>
          <a:prstGeom prst="roundRect">
            <a:avLst>
              <a:gd name="adj" fmla="val 2254"/>
            </a:avLst>
          </a:prstGeom>
          <a:solidFill>
            <a:srgbClr val="0A4A5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3383280" cy="146304"/>
          </a:xfrm>
          <a:prstGeom prst="rect">
            <a:avLst/>
          </a:prstGeom>
          <a:solidFill>
            <a:srgbClr val="5FB0B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822960" y="175564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FB0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AIM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22960" y="2121408"/>
            <a:ext cx="28803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Establish institutional participation in the IACTS database through prospective, standardized, </a:t>
            </a:r>
            <a:r>
              <a:rPr lang="en-US" sz="1600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anonymised</a:t>
            </a:r>
            <a:r>
              <a:rPr lang="en-US" sz="1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and quality-assured submission of eligible cardiothoracic surgical data.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160520" y="1371600"/>
            <a:ext cx="4434840" cy="740664"/>
          </a:xfrm>
          <a:prstGeom prst="roundRect">
            <a:avLst>
              <a:gd name="adj" fmla="val 7407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Shape 7"/>
          <p:cNvSpPr/>
          <p:nvPr/>
        </p:nvSpPr>
        <p:spPr>
          <a:xfrm>
            <a:off x="4315968" y="1513332"/>
            <a:ext cx="457200" cy="45720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4315968" y="15133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937760" y="1463040"/>
            <a:ext cx="3566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OBJECTIVE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937760" y="1673352"/>
            <a:ext cx="358444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reliable institutional workflow to capture and submit peri-operative anonymized cardiac surgical data.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160520" y="2212848"/>
            <a:ext cx="4434840" cy="740664"/>
          </a:xfrm>
          <a:prstGeom prst="roundRect">
            <a:avLst>
              <a:gd name="adj" fmla="val 7407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Shape 12"/>
          <p:cNvSpPr/>
          <p:nvPr/>
        </p:nvSpPr>
        <p:spPr>
          <a:xfrm>
            <a:off x="4315968" y="2354580"/>
            <a:ext cx="457200" cy="45720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4315968" y="23545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937760" y="2235920"/>
            <a:ext cx="3566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SECONDARY 1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937760" y="2506053"/>
            <a:ext cx="3566160" cy="4571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India specific disease phenotypes, presenting symptoms, risk factors and co-morbidities; regional variations and Socio-econ-dev imperatives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60520" y="3054096"/>
            <a:ext cx="4434840" cy="740664"/>
          </a:xfrm>
          <a:prstGeom prst="roundRect">
            <a:avLst>
              <a:gd name="adj" fmla="val 7407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9" name="Shape 17"/>
          <p:cNvSpPr/>
          <p:nvPr/>
        </p:nvSpPr>
        <p:spPr>
          <a:xfrm>
            <a:off x="4315968" y="3195828"/>
            <a:ext cx="457200" cy="45720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4315968" y="31958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937760" y="3145536"/>
            <a:ext cx="3566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SECONDARY 2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937760" y="3355848"/>
            <a:ext cx="358444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structured monitoring of mortality, morbidity, complications and length of stay.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160520" y="3895344"/>
            <a:ext cx="4434840" cy="740664"/>
          </a:xfrm>
          <a:prstGeom prst="roundRect">
            <a:avLst>
              <a:gd name="adj" fmla="val 7407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4" name="Shape 22"/>
          <p:cNvSpPr/>
          <p:nvPr/>
        </p:nvSpPr>
        <p:spPr>
          <a:xfrm>
            <a:off x="4315968" y="4037076"/>
            <a:ext cx="457200" cy="45720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5" name="Text 23"/>
          <p:cNvSpPr/>
          <p:nvPr/>
        </p:nvSpPr>
        <p:spPr>
          <a:xfrm>
            <a:off x="4315968" y="40370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937760" y="3986784"/>
            <a:ext cx="3566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SECONDARY 3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937760" y="4085999"/>
            <a:ext cx="3584448" cy="6355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risk-adjusted benchmarking, quality improvement and ethically approved research. 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DESIGN, SETTING &amp; ELIGIBILITY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prospective registry within routine care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731520" cy="731520"/>
          </a:xfrm>
          <a:prstGeom prst="ellipse">
            <a:avLst/>
          </a:prstGeom>
          <a:solidFill>
            <a:srgbClr val="EAF4F5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5" name="Image 0" descr="/agent/turn1/workspace/images/image-36ce6f6914893b2894b1dd5e9046c05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17" y="1527048"/>
            <a:ext cx="373766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17320" y="141732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Study design &amp; setting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4709160" y="1417320"/>
            <a:ext cx="731520" cy="731520"/>
          </a:xfrm>
          <a:prstGeom prst="ellipse">
            <a:avLst/>
          </a:prstGeom>
          <a:solidFill>
            <a:srgbClr val="EAF4F5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" name="Image 1" descr="/agent/turn1/workspace/images/image-b9cbfa616b535e42417876f8ce2d8c0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888" y="1549675"/>
            <a:ext cx="512064" cy="46681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577840" y="141732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Population &amp; eligibility</a:t>
            </a:r>
            <a:endParaRPr lang="en-US" sz="1800" dirty="0"/>
          </a:p>
        </p:txBody>
      </p:sp>
      <p:sp>
        <p:nvSpPr>
          <p:cNvPr id="10" name="Shape 6"/>
          <p:cNvSpPr/>
          <p:nvPr/>
        </p:nvSpPr>
        <p:spPr>
          <a:xfrm>
            <a:off x="548640" y="2331720"/>
            <a:ext cx="3886200" cy="2331720"/>
          </a:xfrm>
          <a:prstGeom prst="roundRect">
            <a:avLst>
              <a:gd name="adj" fmla="val 3137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1" name="Shape 7"/>
          <p:cNvSpPr/>
          <p:nvPr/>
        </p:nvSpPr>
        <p:spPr>
          <a:xfrm>
            <a:off x="841248" y="2606040"/>
            <a:ext cx="109728" cy="1097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Text 8"/>
          <p:cNvSpPr/>
          <p:nvPr/>
        </p:nvSpPr>
        <p:spPr>
          <a:xfrm>
            <a:off x="1097280" y="2542032"/>
            <a:ext cx="31546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Prospective, observational, registry-based data collection in the Department of Cardiothoracic &amp; Vascular Surgery.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841248" y="3319272"/>
            <a:ext cx="109728" cy="1097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Text 10"/>
          <p:cNvSpPr/>
          <p:nvPr/>
        </p:nvSpPr>
        <p:spPr>
          <a:xfrm>
            <a:off x="1097280" y="3255264"/>
            <a:ext cx="31546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Consecutive eligible procedures captured in anonymised format per the IACTS data dictionary.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841248" y="4032504"/>
            <a:ext cx="109728" cy="1097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Text 12"/>
          <p:cNvSpPr/>
          <p:nvPr/>
        </p:nvSpPr>
        <p:spPr>
          <a:xfrm>
            <a:off x="1097280" y="3968496"/>
            <a:ext cx="31546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alter clinical decisions, operative strategy, surgical consent or standard peri-operative care.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4709160" y="2331720"/>
            <a:ext cx="3886200" cy="2331720"/>
          </a:xfrm>
          <a:prstGeom prst="roundRect">
            <a:avLst>
              <a:gd name="adj" fmla="val 3137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Shape 14"/>
          <p:cNvSpPr/>
          <p:nvPr/>
        </p:nvSpPr>
        <p:spPr>
          <a:xfrm>
            <a:off x="5001768" y="2606040"/>
            <a:ext cx="109728" cy="1097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9" name="Text 15"/>
          <p:cNvSpPr/>
          <p:nvPr/>
        </p:nvSpPr>
        <p:spPr>
          <a:xfrm>
            <a:off x="5257800" y="2542032"/>
            <a:ext cx="31546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Include: all eligible cardiac and thoracic procedures within the IACTS reporting framework.</a:t>
            </a:r>
            <a:endParaRPr lang="en-US" sz="1250" dirty="0"/>
          </a:p>
        </p:txBody>
      </p:sp>
      <p:sp>
        <p:nvSpPr>
          <p:cNvPr id="20" name="Shape 16"/>
          <p:cNvSpPr/>
          <p:nvPr/>
        </p:nvSpPr>
        <p:spPr>
          <a:xfrm>
            <a:off x="5001768" y="3319272"/>
            <a:ext cx="109728" cy="1097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Text 17"/>
          <p:cNvSpPr/>
          <p:nvPr/>
        </p:nvSpPr>
        <p:spPr>
          <a:xfrm>
            <a:off x="5257800" y="3255264"/>
            <a:ext cx="31546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Exclude: cases outside database scope, duplicate entries, or records missing essential variables.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5001768" y="4032504"/>
            <a:ext cx="109728" cy="1097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3" name="Text 19"/>
          <p:cNvSpPr/>
          <p:nvPr/>
        </p:nvSpPr>
        <p:spPr>
          <a:xfrm>
            <a:off x="5257800" y="3968496"/>
            <a:ext cx="31546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eligibility follows the IACTS data dictionary and institutional governance requirements.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VARIABLES &amp; DATA ELEMENTS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each case record captures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389888"/>
            <a:ext cx="256032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CFE3E6"/>
            </a:solidFill>
            <a:prstDash val="solid"/>
          </a:ln>
          <a:effectLst>
            <a:outerShdw blurRad="88900" dist="38100" dir="8100000" algn="bl" rotWithShape="0">
              <a:srgbClr val="0A4A52">
                <a:alpha val="1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749808" y="1627632"/>
            <a:ext cx="658368" cy="658368"/>
          </a:xfrm>
          <a:prstGeom prst="ellipse">
            <a:avLst/>
          </a:prstGeom>
          <a:solidFill>
            <a:srgbClr val="EAF4F5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6" name="Image 0" descr="/agent/turn1/workspace/images/image-b9cbfa616b535e42417876f8ce2d8c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92" y="1748419"/>
            <a:ext cx="457200" cy="41679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99616" y="1609344"/>
            <a:ext cx="148132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Demographics &amp; comorbidities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86384" y="2322576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profile, presenting symptoms, risk factors and pre-operative diagnosis.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291840" y="1389888"/>
            <a:ext cx="256032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CFE3E6"/>
            </a:solidFill>
            <a:prstDash val="solid"/>
          </a:ln>
          <a:effectLst>
            <a:outerShdw blurRad="88900" dist="38100" dir="8100000" algn="bl" rotWithShape="0">
              <a:srgbClr val="0A4A52">
                <a:alpha val="1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Shape 7"/>
          <p:cNvSpPr/>
          <p:nvPr/>
        </p:nvSpPr>
        <p:spPr>
          <a:xfrm>
            <a:off x="3493008" y="1627632"/>
            <a:ext cx="658368" cy="658368"/>
          </a:xfrm>
          <a:prstGeom prst="ellipse">
            <a:avLst/>
          </a:prstGeom>
          <a:solidFill>
            <a:srgbClr val="EAF4F5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1" name="Image 1" descr="/agent/turn1/workspace/images/image-36ce6f6914893b2894b1dd5e9046c05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5332" y="1728216"/>
            <a:ext cx="33372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242816" y="1609344"/>
            <a:ext cx="148132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Operative category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3529584" y="2322576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Procedure category and pre-operative cardiac status.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6035040" y="1389888"/>
            <a:ext cx="256032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CFE3E6"/>
            </a:solidFill>
            <a:prstDash val="solid"/>
          </a:ln>
          <a:effectLst>
            <a:outerShdw blurRad="88900" dist="38100" dir="8100000" algn="bl" rotWithShape="0">
              <a:srgbClr val="0A4A52">
                <a:alpha val="1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1"/>
          <p:cNvSpPr/>
          <p:nvPr/>
        </p:nvSpPr>
        <p:spPr>
          <a:xfrm>
            <a:off x="6236208" y="1627632"/>
            <a:ext cx="658368" cy="658368"/>
          </a:xfrm>
          <a:prstGeom prst="ellipse">
            <a:avLst/>
          </a:prstGeom>
          <a:solidFill>
            <a:srgbClr val="EAF4F5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6" name="Image 2" descr="/agent/turn1/workspace/images/image-367a9c96257359dbd71a7775cdb778af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792" y="1734407"/>
            <a:ext cx="457200" cy="44481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986016" y="1609344"/>
            <a:ext cx="148132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Procedure &amp; bypass details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272784" y="2322576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Operative specifics, CPB and cross-clamp variables.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548640" y="3054096"/>
            <a:ext cx="256032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CFE3E6"/>
            </a:solidFill>
            <a:prstDash val="solid"/>
          </a:ln>
          <a:effectLst>
            <a:outerShdw blurRad="88900" dist="38100" dir="8100000" algn="bl" rotWithShape="0">
              <a:srgbClr val="0A4A52">
                <a:alpha val="1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5"/>
          <p:cNvSpPr/>
          <p:nvPr/>
        </p:nvSpPr>
        <p:spPr>
          <a:xfrm>
            <a:off x="749808" y="3291840"/>
            <a:ext cx="658368" cy="658368"/>
          </a:xfrm>
          <a:prstGeom prst="ellipse">
            <a:avLst/>
          </a:prstGeom>
          <a:solidFill>
            <a:srgbClr val="EAF4F5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1" name="Image 3" descr="/agent/turn1/workspace/images/image-3ae658240a3e8ae65ac2ea036fb3794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392" y="3407955"/>
            <a:ext cx="457200" cy="42613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499616" y="3273552"/>
            <a:ext cx="148132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Outcomes &amp; mortality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786384" y="3986784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Discharge status, mortality and readmission indicators.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3291840" y="3054096"/>
            <a:ext cx="256032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CFE3E6"/>
            </a:solidFill>
            <a:prstDash val="solid"/>
          </a:ln>
          <a:effectLst>
            <a:outerShdw blurRad="88900" dist="38100" dir="8100000" algn="bl" rotWithShape="0">
              <a:srgbClr val="0A4A52">
                <a:alpha val="1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19"/>
          <p:cNvSpPr/>
          <p:nvPr/>
        </p:nvSpPr>
        <p:spPr>
          <a:xfrm>
            <a:off x="3493008" y="3291840"/>
            <a:ext cx="658368" cy="658368"/>
          </a:xfrm>
          <a:prstGeom prst="ellipse">
            <a:avLst/>
          </a:prstGeom>
          <a:solidFill>
            <a:srgbClr val="EAF4F5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6" name="Image 4" descr="/agent/turn1/workspace/images/image-1b31cb7fd38af47438e5099326568259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3592" y="3414380"/>
            <a:ext cx="457200" cy="41328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242816" y="3273552"/>
            <a:ext cx="148132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Complications</a:t>
            </a:r>
            <a:endParaRPr lang="en-US" sz="1350" dirty="0"/>
          </a:p>
        </p:txBody>
      </p:sp>
      <p:sp>
        <p:nvSpPr>
          <p:cNvPr id="28" name="Text 21"/>
          <p:cNvSpPr/>
          <p:nvPr/>
        </p:nvSpPr>
        <p:spPr>
          <a:xfrm>
            <a:off x="3529584" y="3986784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Re-exploration, infection, renal and neurological events.</a:t>
            </a:r>
            <a:endParaRPr lang="en-US" sz="1050" dirty="0"/>
          </a:p>
        </p:txBody>
      </p:sp>
      <p:sp>
        <p:nvSpPr>
          <p:cNvPr id="29" name="Shape 22"/>
          <p:cNvSpPr/>
          <p:nvPr/>
        </p:nvSpPr>
        <p:spPr>
          <a:xfrm>
            <a:off x="6035040" y="3054096"/>
            <a:ext cx="256032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CFE3E6"/>
            </a:solidFill>
            <a:prstDash val="solid"/>
          </a:ln>
          <a:effectLst>
            <a:outerShdw blurRad="88900" dist="38100" dir="8100000" algn="bl" rotWithShape="0">
              <a:srgbClr val="0A4A52">
                <a:alpha val="1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3"/>
          <p:cNvSpPr/>
          <p:nvPr/>
        </p:nvSpPr>
        <p:spPr>
          <a:xfrm>
            <a:off x="6236208" y="3291840"/>
            <a:ext cx="658368" cy="658368"/>
          </a:xfrm>
          <a:prstGeom prst="ellipse">
            <a:avLst/>
          </a:prstGeom>
          <a:solidFill>
            <a:srgbClr val="EAF4F5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1" name="Image 5" descr="/agent/turn1/workspace/images/image-cba9167edc92246efe77a5c7db13177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6792" y="3398863"/>
            <a:ext cx="457200" cy="444321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6986016" y="3273552"/>
            <a:ext cx="148132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Stay &amp; follow-up</a:t>
            </a:r>
            <a:endParaRPr lang="en-US" sz="1350" dirty="0"/>
          </a:p>
        </p:txBody>
      </p:sp>
      <p:sp>
        <p:nvSpPr>
          <p:cNvPr id="33" name="Text 25"/>
          <p:cNvSpPr/>
          <p:nvPr/>
        </p:nvSpPr>
        <p:spPr>
          <a:xfrm>
            <a:off x="6272784" y="3986784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ICU and hospital length of stay and follow-up outcomes.</a:t>
            </a:r>
            <a:endParaRPr lang="en-US" sz="1050" dirty="0"/>
          </a:p>
        </p:txBody>
      </p:sp>
      <p:sp>
        <p:nvSpPr>
          <p:cNvPr id="34" name="Text 26"/>
          <p:cNvSpPr/>
          <p:nvPr/>
        </p:nvSpPr>
        <p:spPr>
          <a:xfrm>
            <a:off x="548640" y="4736592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definitions aligned with the IACTS database data dictionary for uniformity and comparability.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workflow, step by step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1888236" cy="1481328"/>
          </a:xfrm>
          <a:prstGeom prst="roundRect">
            <a:avLst>
              <a:gd name="adj" fmla="val 4321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888236" cy="91440"/>
          </a:xfrm>
          <a:prstGeom prst="rect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731520" y="1636776"/>
            <a:ext cx="457200" cy="45720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731520" y="16367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61872" y="1618488"/>
            <a:ext cx="10195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Protocol approval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49808" y="2167128"/>
            <a:ext cx="14859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hospital administration and ethics committee approval.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601468" y="1417320"/>
            <a:ext cx="1888236" cy="1481328"/>
          </a:xfrm>
          <a:prstGeom prst="roundRect">
            <a:avLst>
              <a:gd name="adj" fmla="val 4321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2601468" y="1417320"/>
            <a:ext cx="1888236" cy="91440"/>
          </a:xfrm>
          <a:prstGeom prst="rect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2784348" y="1636776"/>
            <a:ext cx="457200" cy="45720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2784348" y="16367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314700" y="1618488"/>
            <a:ext cx="10195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Team constitution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2802636" y="2167128"/>
            <a:ext cx="14859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Nominate a data coordinator and backup data-entry personnel.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654296" y="1417320"/>
            <a:ext cx="1888236" cy="1481328"/>
          </a:xfrm>
          <a:prstGeom prst="roundRect">
            <a:avLst>
              <a:gd name="adj" fmla="val 4321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7" name="Shape 15"/>
          <p:cNvSpPr/>
          <p:nvPr/>
        </p:nvSpPr>
        <p:spPr>
          <a:xfrm>
            <a:off x="4654296" y="1417320"/>
            <a:ext cx="1888236" cy="91440"/>
          </a:xfrm>
          <a:prstGeom prst="rect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Shape 16"/>
          <p:cNvSpPr/>
          <p:nvPr/>
        </p:nvSpPr>
        <p:spPr>
          <a:xfrm>
            <a:off x="4837176" y="1636776"/>
            <a:ext cx="457200" cy="45720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9" name="Text 17"/>
          <p:cNvSpPr/>
          <p:nvPr/>
        </p:nvSpPr>
        <p:spPr>
          <a:xfrm>
            <a:off x="4837176" y="16367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367528" y="1618488"/>
            <a:ext cx="10195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Database registration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855464" y="2167128"/>
            <a:ext cx="14859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institutional onboarding with the IACTS team.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707124" y="1417320"/>
            <a:ext cx="1888236" cy="1481328"/>
          </a:xfrm>
          <a:prstGeom prst="roundRect">
            <a:avLst>
              <a:gd name="adj" fmla="val 4321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3" name="Shape 21"/>
          <p:cNvSpPr/>
          <p:nvPr/>
        </p:nvSpPr>
        <p:spPr>
          <a:xfrm>
            <a:off x="6707124" y="1417320"/>
            <a:ext cx="1888236" cy="91440"/>
          </a:xfrm>
          <a:prstGeom prst="rect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4" name="Shape 22"/>
          <p:cNvSpPr/>
          <p:nvPr/>
        </p:nvSpPr>
        <p:spPr>
          <a:xfrm>
            <a:off x="6890004" y="1636776"/>
            <a:ext cx="457200" cy="45720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5" name="Text 23"/>
          <p:cNvSpPr/>
          <p:nvPr/>
        </p:nvSpPr>
        <p:spPr>
          <a:xfrm>
            <a:off x="6890004" y="16367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420356" y="1618488"/>
            <a:ext cx="10195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Training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908292" y="2167128"/>
            <a:ext cx="14859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 variable definitions, entry, confidentiality and validation.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1575054" y="3081528"/>
            <a:ext cx="1888236" cy="1481328"/>
          </a:xfrm>
          <a:prstGeom prst="roundRect">
            <a:avLst>
              <a:gd name="adj" fmla="val 4321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9" name="Shape 27"/>
          <p:cNvSpPr/>
          <p:nvPr/>
        </p:nvSpPr>
        <p:spPr>
          <a:xfrm>
            <a:off x="1575054" y="3081528"/>
            <a:ext cx="1888236" cy="91440"/>
          </a:xfrm>
          <a:prstGeom prst="rect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1757934" y="3300984"/>
            <a:ext cx="457200" cy="45720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1757934" y="33009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2288286" y="3282696"/>
            <a:ext cx="10195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Prospective capture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1776222" y="3831336"/>
            <a:ext cx="14859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cases from pre-operative assessment through follow-up.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627882" y="3081528"/>
            <a:ext cx="1888236" cy="1481328"/>
          </a:xfrm>
          <a:prstGeom prst="roundRect">
            <a:avLst>
              <a:gd name="adj" fmla="val 4321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5" name="Shape 33"/>
          <p:cNvSpPr/>
          <p:nvPr/>
        </p:nvSpPr>
        <p:spPr>
          <a:xfrm>
            <a:off x="3627882" y="3081528"/>
            <a:ext cx="1888236" cy="91440"/>
          </a:xfrm>
          <a:prstGeom prst="rect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6" name="Shape 34"/>
          <p:cNvSpPr/>
          <p:nvPr/>
        </p:nvSpPr>
        <p:spPr>
          <a:xfrm>
            <a:off x="3810762" y="3300984"/>
            <a:ext cx="457200" cy="45720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7" name="Text 35"/>
          <p:cNvSpPr/>
          <p:nvPr/>
        </p:nvSpPr>
        <p:spPr>
          <a:xfrm>
            <a:off x="3810762" y="33009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4341114" y="3282696"/>
            <a:ext cx="10195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Data verification</a:t>
            </a:r>
            <a:endParaRPr lang="en-US" sz="1250" dirty="0"/>
          </a:p>
        </p:txBody>
      </p:sp>
      <p:sp>
        <p:nvSpPr>
          <p:cNvPr id="39" name="Text 37"/>
          <p:cNvSpPr/>
          <p:nvPr/>
        </p:nvSpPr>
        <p:spPr>
          <a:xfrm>
            <a:off x="3829050" y="3831336"/>
            <a:ext cx="14859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Cross-check against notes, ICU charts and discharge summaries.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680710" y="3081528"/>
            <a:ext cx="1888236" cy="1481328"/>
          </a:xfrm>
          <a:prstGeom prst="roundRect">
            <a:avLst>
              <a:gd name="adj" fmla="val 4321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1" name="Shape 39"/>
          <p:cNvSpPr/>
          <p:nvPr/>
        </p:nvSpPr>
        <p:spPr>
          <a:xfrm>
            <a:off x="5680710" y="3081528"/>
            <a:ext cx="1888236" cy="91440"/>
          </a:xfrm>
          <a:prstGeom prst="rect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2" name="Shape 40"/>
          <p:cNvSpPr/>
          <p:nvPr/>
        </p:nvSpPr>
        <p:spPr>
          <a:xfrm>
            <a:off x="5863590" y="3300984"/>
            <a:ext cx="457200" cy="45720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3" name="Text 41"/>
          <p:cNvSpPr/>
          <p:nvPr/>
        </p:nvSpPr>
        <p:spPr>
          <a:xfrm>
            <a:off x="5863590" y="33009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393942" y="3282696"/>
            <a:ext cx="10195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Submission &amp; audit</a:t>
            </a:r>
            <a:endParaRPr lang="en-US" sz="1250" dirty="0"/>
          </a:p>
        </p:txBody>
      </p:sp>
      <p:sp>
        <p:nvSpPr>
          <p:cNvPr id="45" name="Text 43"/>
          <p:cNvSpPr/>
          <p:nvPr/>
        </p:nvSpPr>
        <p:spPr>
          <a:xfrm>
            <a:off x="5881878" y="3831336"/>
            <a:ext cx="14859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5E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verified data and review outcomes at regular meetings.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ETHICS, CONFIDENTIALITY &amp; GOVERNANCE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Patient protection at every step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3931920" cy="1572768"/>
          </a:xfrm>
          <a:prstGeom prst="roundRect">
            <a:avLst>
              <a:gd name="adj" fmla="val 4651"/>
            </a:avLst>
          </a:prstGeom>
          <a:solidFill>
            <a:srgbClr val="EAF4F5"/>
          </a:solidFill>
          <a:ln w="12700">
            <a:solidFill>
              <a:srgbClr val="CFE3E6"/>
            </a:solidFill>
            <a:prstDash val="solid"/>
          </a:ln>
          <a:effectLst>
            <a:outerShdw blurRad="88900" dist="38100" dir="8100000" algn="bl" rotWithShape="0">
              <a:srgbClr val="0A4A52">
                <a:alpha val="1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822960" y="1700784"/>
            <a:ext cx="914400" cy="9144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6" name="Image 0" descr="/agent/turn1/workspace/images/image-c1c3967cc8443ce6148ac4fae53c5e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424" y="1828800"/>
            <a:ext cx="567472" cy="6583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20240" y="1609344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added clinical risk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920240" y="2084832"/>
            <a:ext cx="2359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Observational and quality-improvement in nature — it does not change clinical care, operative strategy or surgical consent.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663440" y="1371600"/>
            <a:ext cx="3931920" cy="1572768"/>
          </a:xfrm>
          <a:prstGeom prst="roundRect">
            <a:avLst>
              <a:gd name="adj" fmla="val 4651"/>
            </a:avLst>
          </a:prstGeom>
          <a:solidFill>
            <a:srgbClr val="EAF4F5"/>
          </a:solidFill>
          <a:ln w="12700">
            <a:solidFill>
              <a:srgbClr val="CFE3E6"/>
            </a:solidFill>
            <a:prstDash val="solid"/>
          </a:ln>
          <a:effectLst>
            <a:outerShdw blurRad="88900" dist="38100" dir="8100000" algn="bl" rotWithShape="0">
              <a:srgbClr val="0A4A52">
                <a:alpha val="1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Shape 7"/>
          <p:cNvSpPr/>
          <p:nvPr/>
        </p:nvSpPr>
        <p:spPr>
          <a:xfrm>
            <a:off x="4937760" y="1700784"/>
            <a:ext cx="914400" cy="9144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11" name="Image 1" descr="/agent/turn1/workspace/images/image-08b77fa48ea44b7c019cfb123404fab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8394" y="1828800"/>
            <a:ext cx="553132" cy="65836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035040" y="1609344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Privacy &amp; data protection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6035040" y="2084832"/>
            <a:ext cx="2359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Conducted under institutional policies for patient privacy, data protection and ethical use of clinical information.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548640" y="3108960"/>
            <a:ext cx="3931920" cy="1572768"/>
          </a:xfrm>
          <a:prstGeom prst="roundRect">
            <a:avLst>
              <a:gd name="adj" fmla="val 4651"/>
            </a:avLst>
          </a:prstGeom>
          <a:solidFill>
            <a:srgbClr val="EAF4F5"/>
          </a:solidFill>
          <a:ln w="12700">
            <a:solidFill>
              <a:srgbClr val="CFE3E6"/>
            </a:solidFill>
            <a:prstDash val="solid"/>
          </a:ln>
          <a:effectLst>
            <a:outerShdw blurRad="88900" dist="38100" dir="8100000" algn="bl" rotWithShape="0">
              <a:srgbClr val="0A4A52">
                <a:alpha val="1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1"/>
          <p:cNvSpPr/>
          <p:nvPr/>
        </p:nvSpPr>
        <p:spPr>
          <a:xfrm>
            <a:off x="822960" y="3438144"/>
            <a:ext cx="914400" cy="9144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16" name="Image 2" descr="/agent/turn1/workspace/images/image-666ad17f22b958e18e98fb0bd51df55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872" y="3566160"/>
            <a:ext cx="558576" cy="65836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920240" y="3346704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Restricted, role-based access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1920240" y="3822192"/>
            <a:ext cx="2359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Identifiers handled only as required for submission and verification; access limited to authorized personnel.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4663440" y="3108960"/>
            <a:ext cx="3931920" cy="1572768"/>
          </a:xfrm>
          <a:prstGeom prst="roundRect">
            <a:avLst>
              <a:gd name="adj" fmla="val 4651"/>
            </a:avLst>
          </a:prstGeom>
          <a:solidFill>
            <a:srgbClr val="EAF4F5"/>
          </a:solidFill>
          <a:ln w="12700">
            <a:solidFill>
              <a:srgbClr val="CFE3E6"/>
            </a:solidFill>
            <a:prstDash val="solid"/>
          </a:ln>
          <a:effectLst>
            <a:outerShdw blurRad="88900" dist="38100" dir="8100000" algn="bl" rotWithShape="0">
              <a:srgbClr val="0A4A52">
                <a:alpha val="1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5"/>
          <p:cNvSpPr/>
          <p:nvPr/>
        </p:nvSpPr>
        <p:spPr>
          <a:xfrm>
            <a:off x="4937760" y="3438144"/>
            <a:ext cx="914400" cy="9144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21" name="Image 3" descr="/agent/turn1/workspace/images/image-65c6036a2a5c77098863ca4106edc90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5492" y="3566160"/>
            <a:ext cx="478936" cy="65836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035040" y="3346704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Approval for research use</a:t>
            </a:r>
            <a:endParaRPr lang="en-US" sz="1550" dirty="0"/>
          </a:p>
        </p:txBody>
      </p:sp>
      <p:sp>
        <p:nvSpPr>
          <p:cNvPr id="23" name="Text 17"/>
          <p:cNvSpPr/>
          <p:nvPr/>
        </p:nvSpPr>
        <p:spPr>
          <a:xfrm>
            <a:off x="6035040" y="3822192"/>
            <a:ext cx="2359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publication or research beyond routine quality improvement requires scientific and ethics approval.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approval to ongoing quality review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914400" y="2743200"/>
            <a:ext cx="7315200" cy="0"/>
          </a:xfrm>
          <a:prstGeom prst="line">
            <a:avLst/>
          </a:prstGeom>
          <a:noFill/>
          <a:ln w="254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612648" y="2441448"/>
            <a:ext cx="603504" cy="603504"/>
          </a:xfrm>
          <a:prstGeom prst="ellipse">
            <a:avLst/>
          </a:prstGeom>
          <a:solidFill>
            <a:srgbClr val="0E7C86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612648" y="2441448"/>
            <a:ext cx="6035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73736" y="1081363"/>
            <a:ext cx="1481328" cy="1280160"/>
          </a:xfrm>
          <a:prstGeom prst="roundRect">
            <a:avLst>
              <a:gd name="adj" fmla="val 5000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283464" y="1106424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83464" y="1362456"/>
            <a:ext cx="126187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00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Administrative approval &amp; team nomination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83464" y="1984248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Weeks 1–2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441448" y="2441448"/>
            <a:ext cx="603504" cy="603504"/>
          </a:xfrm>
          <a:prstGeom prst="ellipse">
            <a:avLst/>
          </a:prstGeom>
          <a:solidFill>
            <a:srgbClr val="0E7C86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Text 10"/>
          <p:cNvSpPr/>
          <p:nvPr/>
        </p:nvSpPr>
        <p:spPr>
          <a:xfrm>
            <a:off x="2441448" y="2441448"/>
            <a:ext cx="6035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002536" y="3209544"/>
            <a:ext cx="1481328" cy="1280160"/>
          </a:xfrm>
          <a:prstGeom prst="roundRect">
            <a:avLst>
              <a:gd name="adj" fmla="val 5000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2112264" y="3319272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112264" y="3575304"/>
            <a:ext cx="126187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00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IACTS registration &amp; personnel training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2112264" y="4197096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Weeks 3–4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270248" y="2441448"/>
            <a:ext cx="603504" cy="603504"/>
          </a:xfrm>
          <a:prstGeom prst="ellipse">
            <a:avLst/>
          </a:prstGeom>
          <a:solidFill>
            <a:srgbClr val="0E7C86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4270248" y="2441448"/>
            <a:ext cx="6035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3831336" y="1106763"/>
            <a:ext cx="1481328" cy="1280160"/>
          </a:xfrm>
          <a:prstGeom prst="roundRect">
            <a:avLst>
              <a:gd name="adj" fmla="val 5000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3941064" y="1106424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3941064" y="1362456"/>
            <a:ext cx="126187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00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data entry &amp; workflow refinement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941064" y="1984248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Weeks 5–8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099048" y="2441448"/>
            <a:ext cx="603504" cy="603504"/>
          </a:xfrm>
          <a:prstGeom prst="ellipse">
            <a:avLst/>
          </a:prstGeom>
          <a:solidFill>
            <a:srgbClr val="0E7C86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6099048" y="2441448"/>
            <a:ext cx="6035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5660136" y="3209544"/>
            <a:ext cx="1481328" cy="1280160"/>
          </a:xfrm>
          <a:prstGeom prst="roundRect">
            <a:avLst>
              <a:gd name="adj" fmla="val 5000"/>
            </a:avLst>
          </a:prstGeom>
          <a:solidFill>
            <a:srgbClr val="F3F9FA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5769864" y="3319272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4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769864" y="3575304"/>
            <a:ext cx="126187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00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Routine prospective data submission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769864" y="4197096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A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Month 3 onward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7927848" y="2441448"/>
            <a:ext cx="603504" cy="603504"/>
          </a:xfrm>
          <a:prstGeom prst="ellipse">
            <a:avLst/>
          </a:prstGeom>
          <a:solidFill>
            <a:srgbClr val="0E7C86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8"/>
          <p:cNvSpPr/>
          <p:nvPr/>
        </p:nvSpPr>
        <p:spPr>
          <a:xfrm>
            <a:off x="7927848" y="2441448"/>
            <a:ext cx="6035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7488936" y="1081363"/>
            <a:ext cx="1481328" cy="1280160"/>
          </a:xfrm>
          <a:prstGeom prst="roundRect">
            <a:avLst>
              <a:gd name="adj" fmla="val 5000"/>
            </a:avLst>
          </a:prstGeom>
          <a:solidFill>
            <a:srgbClr val="0A4A52"/>
          </a:solidFill>
          <a:ln w="12700">
            <a:solidFill>
              <a:srgbClr val="CFE3E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7598664" y="1106424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5FB0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5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7598664" y="1362456"/>
            <a:ext cx="126187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000" dirty="0">
                <a:solidFill>
                  <a:srgbClr val="CF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departmental audit &amp; review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7598664" y="1984248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Ongoing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4A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gent/turn1/workspace/images/image-f0ca789218d658064d488a6fb0906a86.jpg"/>
          <p:cNvPicPr>
            <a:picLocks noChangeAspect="1"/>
          </p:cNvPicPr>
          <p:nvPr/>
        </p:nvPicPr>
        <p:blipFill>
          <a:blip r:embed="rId3">
            <a:alphaModFix amt="18000"/>
          </a:blip>
          <a:srcRect t="7813" b="781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4A52">
              <a:alpha val="86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1"/>
          <p:cNvSpPr/>
          <p:nvPr/>
        </p:nvSpPr>
        <p:spPr>
          <a:xfrm>
            <a:off x="548640" y="4572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FB0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SIGNIFICANCE &amp; APPROVAL REQUESTED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48640" y="749808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sound, feasible step toward stronger cardiac surgical governance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548640" y="1627632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5FB0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value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66928" y="2039112"/>
            <a:ext cx="118872" cy="118872"/>
          </a:xfrm>
          <a:prstGeom prst="ellipse">
            <a:avLst/>
          </a:prstGeom>
          <a:solidFill>
            <a:srgbClr val="5FB0B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Text 5"/>
          <p:cNvSpPr/>
          <p:nvPr/>
        </p:nvSpPr>
        <p:spPr>
          <a:xfrm>
            <a:off x="841248" y="1975104"/>
            <a:ext cx="3611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prospective institutional surgical outcomes dataset.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66928" y="2697480"/>
            <a:ext cx="118872" cy="118872"/>
          </a:xfrm>
          <a:prstGeom prst="ellipse">
            <a:avLst/>
          </a:prstGeom>
          <a:solidFill>
            <a:srgbClr val="5FB0B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Text 7"/>
          <p:cNvSpPr/>
          <p:nvPr/>
        </p:nvSpPr>
        <p:spPr>
          <a:xfrm>
            <a:off x="841248" y="2633472"/>
            <a:ext cx="3611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Greater completeness, uniformity and reproducibility of documentation.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566928" y="3355848"/>
            <a:ext cx="118872" cy="118872"/>
          </a:xfrm>
          <a:prstGeom prst="ellipse">
            <a:avLst/>
          </a:prstGeom>
          <a:solidFill>
            <a:srgbClr val="5FB0B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Text 9"/>
          <p:cNvSpPr/>
          <p:nvPr/>
        </p:nvSpPr>
        <p:spPr>
          <a:xfrm>
            <a:off x="841248" y="3291840"/>
            <a:ext cx="3611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of mortality, morbidity, complications and resource use.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66928" y="4014216"/>
            <a:ext cx="118872" cy="118872"/>
          </a:xfrm>
          <a:prstGeom prst="ellipse">
            <a:avLst/>
          </a:prstGeom>
          <a:solidFill>
            <a:srgbClr val="5FB0B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Text 11"/>
          <p:cNvSpPr/>
          <p:nvPr/>
        </p:nvSpPr>
        <p:spPr>
          <a:xfrm>
            <a:off x="841248" y="3950208"/>
            <a:ext cx="3611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foundation for audit, benchmarking, education and future research.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4800600" y="1627632"/>
            <a:ext cx="3794760" cy="310896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/>
          <a:effectLst>
            <a:outerShdw blurRad="88900" dist="38100" dir="8100000" algn="bl" rotWithShape="0">
              <a:srgbClr val="0A4A52">
                <a:alpha val="1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Shape 13"/>
          <p:cNvSpPr/>
          <p:nvPr/>
        </p:nvSpPr>
        <p:spPr>
          <a:xfrm>
            <a:off x="4800600" y="1627632"/>
            <a:ext cx="146304" cy="3108960"/>
          </a:xfrm>
          <a:prstGeom prst="rect">
            <a:avLst/>
          </a:prstGeom>
          <a:solidFill>
            <a:srgbClr val="5FB0B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4"/>
          <p:cNvSpPr/>
          <p:nvPr/>
        </p:nvSpPr>
        <p:spPr>
          <a:xfrm>
            <a:off x="5120640" y="1865376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IS REQUESTED TO: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5120640" y="2249424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413248" y="2249424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Initiate institutional participation in the IACTS database.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5120640" y="274320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13248" y="2743200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Nominate the data coordinator and support personnel.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5120640" y="3236976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413248" y="3236976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database registration and staff training.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5120640" y="3730752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5413248" y="3730752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 and submit verified peri-operative data.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5120640" y="4224528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7" name="Text 24"/>
          <p:cNvSpPr/>
          <p:nvPr/>
        </p:nvSpPr>
        <p:spPr>
          <a:xfrm>
            <a:off x="5413248" y="4224528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203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outcomes under institutional governance.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807</Words>
  <Application>Microsoft Macintosh PowerPoint</Application>
  <PresentationFormat>On-screen Show (16:9)</PresentationFormat>
  <Paragraphs>135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Manager Statistics &amp; Research Coordinator</dc:creator>
  <cp:lastModifiedBy>doctoropy@gmail.com</cp:lastModifiedBy>
  <cp:revision>6</cp:revision>
  <dcterms:created xsi:type="dcterms:W3CDTF">2026-06-20T01:34:43Z</dcterms:created>
  <dcterms:modified xsi:type="dcterms:W3CDTF">2026-06-21T04:35:40Z</dcterms:modified>
</cp:coreProperties>
</file>